
<file path=[Content_Types].xml><?xml version="1.0" encoding="utf-8"?>
<Types xmlns="http://schemas.openxmlformats.org/package/2006/content-types">
  <Default Extension="bmp" ContentType="image/bmp"/>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1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CECFAE11-23DB-4450-8EE8-41756623A626}" type="datetimeFigureOut">
              <a:rPr lang="en-US" smtClean="0"/>
              <a:t>30/09/2021</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424901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296679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318509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413254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ECFAE11-23DB-4450-8EE8-41756623A626}" type="datetimeFigureOut">
              <a:rPr lang="en-US" smtClean="0"/>
              <a:t>30/09/2021</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399660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333621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124055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1255252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385688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CECFAE11-23DB-4450-8EE8-41756623A626}" type="datetimeFigureOut">
              <a:rPr lang="en-US" smtClean="0"/>
              <a:t>30/09/2021</a:t>
            </a:fld>
            <a:endParaRPr lang="en-US"/>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6B2D6671-17D2-4A7D-8712-F37FE44F4EE5}" type="slidenum">
              <a:rPr lang="en-US" smtClean="0"/>
              <a:t>‹#›</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447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CECFAE11-23DB-4450-8EE8-41756623A626}" type="datetimeFigureOut">
              <a:rPr lang="en-US" smtClean="0"/>
              <a:t>30/09/2021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27215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CECFAE11-23DB-4450-8EE8-41756623A626}" type="datetimeFigureOut">
              <a:rPr lang="en-US" smtClean="0"/>
              <a:t>30/09/2021</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6B2D6671-17D2-4A7D-8712-F37FE44F4EE5}" type="slidenum">
              <a:rPr lang="en-US" smtClean="0"/>
              <a:t>‹#›</a:t>
            </a:fld>
            <a:endParaRPr lang="en-US"/>
          </a:p>
        </p:txBody>
      </p:sp>
    </p:spTree>
    <p:extLst>
      <p:ext uri="{BB962C8B-B14F-4D97-AF65-F5344CB8AC3E}">
        <p14:creationId xmlns:p14="http://schemas.microsoft.com/office/powerpoint/2010/main" val="722032899"/>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4F44-7D0D-409E-9C73-4740EB2567ED}"/>
              </a:ext>
            </a:extLst>
          </p:cNvPr>
          <p:cNvSpPr>
            <a:spLocks noGrp="1"/>
          </p:cNvSpPr>
          <p:nvPr>
            <p:ph type="ctrTitle"/>
          </p:nvPr>
        </p:nvSpPr>
        <p:spPr>
          <a:xfrm>
            <a:off x="106017" y="260355"/>
            <a:ext cx="10937119" cy="6135857"/>
          </a:xfrm>
          <a:noFill/>
        </p:spPr>
        <p:txBody>
          <a:bodyPr/>
          <a:lstStyle/>
          <a:p>
            <a:br>
              <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b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                              </a:t>
            </a:r>
            <a:endPar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F4C338A4-8499-4BBB-949E-1A481D1EBEFB}"/>
              </a:ext>
            </a:extLst>
          </p:cNvPr>
          <p:cNvSpPr>
            <a:spLocks noGrp="1"/>
          </p:cNvSpPr>
          <p:nvPr>
            <p:ph type="subTitle" idx="1"/>
          </p:nvPr>
        </p:nvSpPr>
        <p:spPr>
          <a:xfrm>
            <a:off x="42960" y="205129"/>
            <a:ext cx="11393667" cy="6253088"/>
          </a:xfrm>
          <a:solidFill>
            <a:schemeClr val="tx1"/>
          </a:solidFill>
        </p:spPr>
        <p:txBody>
          <a:bodyPr>
            <a:normAutofit/>
          </a:bodyPr>
          <a:lstStyle/>
          <a:p>
            <a:pPr algn="l"/>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TUẦN 5 TIẾT 5  </a:t>
            </a:r>
          </a:p>
          <a:p>
            <a:pPr algn="l"/>
            <a:endParaRPr lang="en-US" sz="280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lgn="l"/>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Loại hình tác phẩm chương trình máy tính, sưu tập dữ liệu là gì?">
            <a:extLst>
              <a:ext uri="{FF2B5EF4-FFF2-40B4-BE49-F238E27FC236}">
                <a16:creationId xmlns:a16="http://schemas.microsoft.com/office/drawing/2014/main" id="{ACDAA478-EF9B-44F0-8CCA-2EA38DB12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479" y="523712"/>
            <a:ext cx="3949148" cy="249609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ách ghép hình vào khung | Tranh ghép hình | Chất lượng tốt, giá rẻ nhất VN">
            <a:extLst>
              <a:ext uri="{FF2B5EF4-FFF2-40B4-BE49-F238E27FC236}">
                <a16:creationId xmlns:a16="http://schemas.microsoft.com/office/drawing/2014/main" id="{2D43C009-ED02-40E9-B455-3B452CC15E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Cách ghép hình vào khung | Tranh ghép hình | Chất lượng tốt, giá rẻ nhất VN">
            <a:extLst>
              <a:ext uri="{FF2B5EF4-FFF2-40B4-BE49-F238E27FC236}">
                <a16:creationId xmlns:a16="http://schemas.microsoft.com/office/drawing/2014/main" id="{708C4DF2-5D5D-4DF4-B8DE-A014B04780BD}"/>
              </a:ext>
            </a:extLst>
          </p:cNvPr>
          <p:cNvSpPr>
            <a:spLocks noChangeAspect="1" noChangeArrowheads="1"/>
          </p:cNvSpPr>
          <p:nvPr/>
        </p:nvSpPr>
        <p:spPr bwMode="auto">
          <a:xfrm>
            <a:off x="6022094"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Bạn làm gì với tài liệu học tập của mình sau khi học xong ? - Học Viện Hàng  Không Việt Nam">
            <a:extLst>
              <a:ext uri="{FF2B5EF4-FFF2-40B4-BE49-F238E27FC236}">
                <a16:creationId xmlns:a16="http://schemas.microsoft.com/office/drawing/2014/main" id="{33CA766F-4BCB-46BF-B3FC-71806846A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595" y="4501483"/>
            <a:ext cx="4417050" cy="18947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VG CLIPART Straight Cute Flower Border Cutting Machine Art | Etsy">
            <a:extLst>
              <a:ext uri="{FF2B5EF4-FFF2-40B4-BE49-F238E27FC236}">
                <a16:creationId xmlns:a16="http://schemas.microsoft.com/office/drawing/2014/main" id="{2B83DD20-2F6C-48E9-90B8-3B0332F24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95" y="2236244"/>
            <a:ext cx="6955321" cy="1567130"/>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Multidocument 15">
            <a:extLst>
              <a:ext uri="{FF2B5EF4-FFF2-40B4-BE49-F238E27FC236}">
                <a16:creationId xmlns:a16="http://schemas.microsoft.com/office/drawing/2014/main" id="{221A5941-3299-4510-8A23-9E34211A987C}"/>
              </a:ext>
            </a:extLst>
          </p:cNvPr>
          <p:cNvSpPr/>
          <p:nvPr/>
        </p:nvSpPr>
        <p:spPr>
          <a:xfrm>
            <a:off x="42962" y="683762"/>
            <a:ext cx="7709561" cy="1672755"/>
          </a:xfrm>
          <a:prstGeom prst="flowChartMultidocument">
            <a:avLst/>
          </a:prstGeom>
          <a:solidFill>
            <a:schemeClr val="accent5">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000">
                <a:effectLst/>
                <a:ea typeface="Calibri" panose="020F0502020204030204" pitchFamily="34" charset="0"/>
                <a:cs typeface="Times New Roman" panose="02020603050405020304" pitchFamily="18" charset="0"/>
              </a:rPr>
              <a:t> </a:t>
            </a:r>
            <a:r>
              <a:rPr lang="en-US" sz="3200">
                <a:solidFill>
                  <a:srgbClr val="7030A0"/>
                </a:solidFill>
                <a:latin typeface="Tahoma" panose="020B0604030504040204" pitchFamily="34" charset="0"/>
                <a:ea typeface="Tahoma" panose="020B0604030504040204" pitchFamily="34" charset="0"/>
                <a:cs typeface="Tahoma" panose="020B0604030504040204" pitchFamily="34" charset="0"/>
              </a:rPr>
              <a:t>BÀI 5 : DỮ LIỆU TRONG MÁY TÍNH</a:t>
            </a:r>
            <a:endParaRPr lang="en-US" sz="3200">
              <a:effectLst/>
              <a:ea typeface="Calibri" panose="020F0502020204030204" pitchFamily="34" charset="0"/>
              <a:cs typeface="Times New Roman" panose="02020603050405020304" pitchFamily="18" charset="0"/>
            </a:endParaRPr>
          </a:p>
        </p:txBody>
      </p:sp>
      <p:pic>
        <p:nvPicPr>
          <p:cNvPr id="10" name="1">
            <a:hlinkClick r:id="" action="ppaction://media"/>
            <a:extLst>
              <a:ext uri="{FF2B5EF4-FFF2-40B4-BE49-F238E27FC236}">
                <a16:creationId xmlns:a16="http://schemas.microsoft.com/office/drawing/2014/main" id="{6BDEB7B1-FFA0-41C2-84D9-4B872C2ECB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80104" y="5448847"/>
            <a:ext cx="609600" cy="609600"/>
          </a:xfrm>
          <a:prstGeom prst="rect">
            <a:avLst/>
          </a:prstGeom>
        </p:spPr>
      </p:pic>
    </p:spTree>
    <p:extLst>
      <p:ext uri="{BB962C8B-B14F-4D97-AF65-F5344CB8AC3E}">
        <p14:creationId xmlns:p14="http://schemas.microsoft.com/office/powerpoint/2010/main" val="165073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fade">
                                      <p:cBhvr>
                                        <p:cTn id="21" dur="1000"/>
                                        <p:tgtEl>
                                          <p:spTgt spid="1036"/>
                                        </p:tgtEl>
                                      </p:cBhvr>
                                    </p:animEffect>
                                    <p:anim calcmode="lin" valueType="num">
                                      <p:cBhvr>
                                        <p:cTn id="22" dur="1000" fill="hold"/>
                                        <p:tgtEl>
                                          <p:spTgt spid="1036"/>
                                        </p:tgtEl>
                                        <p:attrNameLst>
                                          <p:attrName>ppt_x</p:attrName>
                                        </p:attrNameLst>
                                      </p:cBhvr>
                                      <p:tavLst>
                                        <p:tav tm="0">
                                          <p:val>
                                            <p:strVal val="#ppt_x"/>
                                          </p:val>
                                        </p:tav>
                                        <p:tav tm="100000">
                                          <p:val>
                                            <p:strVal val="#ppt_x"/>
                                          </p:val>
                                        </p:tav>
                                      </p:tavLst>
                                    </p:anim>
                                    <p:anim calcmode="lin" valueType="num">
                                      <p:cBhvr>
                                        <p:cTn id="23"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barn(inVertical)">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wipe(down)">
                                      <p:cBhvr>
                                        <p:cTn id="33" dur="500"/>
                                        <p:tgtEl>
                                          <p:spTgt spid="103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6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3" grpId="0" build="p"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4F44-7D0D-409E-9C73-4740EB2567ED}"/>
              </a:ext>
            </a:extLst>
          </p:cNvPr>
          <p:cNvSpPr>
            <a:spLocks noGrp="1"/>
          </p:cNvSpPr>
          <p:nvPr>
            <p:ph type="ctrTitle"/>
          </p:nvPr>
        </p:nvSpPr>
        <p:spPr>
          <a:xfrm>
            <a:off x="106017" y="260355"/>
            <a:ext cx="10937119" cy="6135857"/>
          </a:xfrm>
          <a:noFill/>
        </p:spPr>
        <p:txBody>
          <a:bodyPr/>
          <a:lstStyle/>
          <a:p>
            <a:br>
              <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b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                              </a:t>
            </a:r>
            <a:endPar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AutoShape 2" descr="Cách ghép hình vào khung | Tranh ghép hình | Chất lượng tốt, giá rẻ nhất VN">
            <a:extLst>
              <a:ext uri="{FF2B5EF4-FFF2-40B4-BE49-F238E27FC236}">
                <a16:creationId xmlns:a16="http://schemas.microsoft.com/office/drawing/2014/main" id="{2D43C009-ED02-40E9-B455-3B452CC15E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Cách ghép hình vào khung | Tranh ghép hình | Chất lượng tốt, giá rẻ nhất VN">
            <a:extLst>
              <a:ext uri="{FF2B5EF4-FFF2-40B4-BE49-F238E27FC236}">
                <a16:creationId xmlns:a16="http://schemas.microsoft.com/office/drawing/2014/main" id="{708C4DF2-5D5D-4DF4-B8DE-A014B04780BD}"/>
              </a:ext>
            </a:extLst>
          </p:cNvPr>
          <p:cNvSpPr>
            <a:spLocks noChangeAspect="1" noChangeArrowheads="1"/>
          </p:cNvSpPr>
          <p:nvPr/>
        </p:nvSpPr>
        <p:spPr bwMode="auto">
          <a:xfrm>
            <a:off x="6022094"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ubtitle 4">
            <a:extLst>
              <a:ext uri="{FF2B5EF4-FFF2-40B4-BE49-F238E27FC236}">
                <a16:creationId xmlns:a16="http://schemas.microsoft.com/office/drawing/2014/main" id="{5B2C94BD-2686-4758-9788-6BC99515E390}"/>
              </a:ext>
            </a:extLst>
          </p:cNvPr>
          <p:cNvSpPr>
            <a:spLocks noGrp="1"/>
          </p:cNvSpPr>
          <p:nvPr>
            <p:ph type="subTitle" idx="1"/>
          </p:nvPr>
        </p:nvSpPr>
        <p:spPr>
          <a:xfrm>
            <a:off x="106016" y="335433"/>
            <a:ext cx="11423375" cy="6262212"/>
          </a:xfrm>
          <a:solidFill>
            <a:schemeClr val="tx1"/>
          </a:solidFill>
        </p:spPr>
        <p:txBody>
          <a:bodyPr>
            <a:normAutofit/>
          </a:bodyPr>
          <a:lstStyle/>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Các em đã biết cách biểu diễn dữ liệu trong máy tính. Hôm nay chúng ta sẽ tìm hiểu xem máy tính có những loại dữ liệu gì ?</a:t>
            </a:r>
          </a:p>
          <a:p>
            <a:pPr algn="just"/>
            <a:r>
              <a:rPr lang="en-US" sz="2800">
                <a:solidFill>
                  <a:srgbClr val="00B0F0"/>
                </a:solidFill>
                <a:latin typeface="MS Mincho" panose="02020609040205080304" pitchFamily="49" charset="-128"/>
                <a:ea typeface="MS Mincho" panose="02020609040205080304" pitchFamily="49" charset="-128"/>
                <a:cs typeface="Tahoma" panose="020B0604030504040204" pitchFamily="34" charset="0"/>
              </a:rPr>
              <a:t>⓵</a:t>
            </a:r>
            <a:r>
              <a:rPr lang="en-US" sz="2800">
                <a:solidFill>
                  <a:srgbClr val="00B0F0"/>
                </a:solidFill>
                <a:latin typeface="Tahoma" panose="020B0604030504040204" pitchFamily="34" charset="0"/>
                <a:ea typeface="Tahoma" panose="020B0604030504040204" pitchFamily="34" charset="0"/>
                <a:cs typeface="Tahoma" panose="020B0604030504040204" pitchFamily="34" charset="0"/>
              </a:rPr>
              <a:t> MỤC TIÊU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Biết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máy tính dùng dãy bit để biểu diễn các số</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Biết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trong máy tính có những loại dữ liệu gì</a:t>
            </a:r>
          </a:p>
          <a:p>
            <a:pPr algn="just"/>
            <a:r>
              <a:rPr lang="en-US" sz="2800">
                <a:solidFill>
                  <a:srgbClr val="00B0F0"/>
                </a:solidFill>
                <a:latin typeface="MS Mincho" panose="02020609040205080304" pitchFamily="49" charset="-128"/>
                <a:ea typeface="MS Mincho" panose="02020609040205080304" pitchFamily="49" charset="-128"/>
                <a:cs typeface="Tahoma" panose="020B0604030504040204" pitchFamily="34" charset="0"/>
              </a:rPr>
              <a:t>⓶</a:t>
            </a:r>
            <a:r>
              <a:rPr lang="en-US" sz="2800">
                <a:solidFill>
                  <a:srgbClr val="00B0F0"/>
                </a:solidFill>
                <a:latin typeface="Tahoma" panose="020B0604030504040204" pitchFamily="34" charset="0"/>
                <a:ea typeface="Tahoma" panose="020B0604030504040204" pitchFamily="34" charset="0"/>
                <a:cs typeface="Tahoma" panose="020B0604030504040204" pitchFamily="34" charset="0"/>
              </a:rPr>
              <a:t> NỘI DUNG :</a:t>
            </a:r>
          </a:p>
          <a:p>
            <a:r>
              <a:rPr lang="en-US" sz="2800" i="1" u="sng">
                <a:solidFill>
                  <a:srgbClr val="D31DC6"/>
                </a:solidFill>
                <a:latin typeface="MS Mincho" panose="02020609040205080304" pitchFamily="49" charset="-128"/>
                <a:ea typeface="MS Mincho" panose="02020609040205080304" pitchFamily="49" charset="-128"/>
                <a:cs typeface="Tahoma" panose="020B0604030504040204" pitchFamily="34" charset="0"/>
              </a:rPr>
              <a:t>Ⓐ</a:t>
            </a:r>
            <a:r>
              <a:rPr lang="en-US" sz="2800" i="1" u="sng">
                <a:solidFill>
                  <a:srgbClr val="D31DC6"/>
                </a:solidFill>
                <a:latin typeface="Tahoma" panose="020B0604030504040204" pitchFamily="34" charset="0"/>
                <a:ea typeface="Tahoma" panose="020B0604030504040204" pitchFamily="34" charset="0"/>
                <a:cs typeface="Tahoma" panose="020B0604030504040204" pitchFamily="34" charset="0"/>
              </a:rPr>
              <a:t> BIỂU DIỄN SỐ ĐỂ TÍNH TOÁN TRONG MÁY TÍNH</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Ví dụ Số 183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biểu diễn trong hệ 10 là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183     1*10</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+8*10</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1</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+3*10</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0</a:t>
            </a:r>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Ví dụ Số 120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biểu diễn trong hệ 8 là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120     1*8</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+2*8</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1</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+0*8</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0</a:t>
            </a:r>
          </a:p>
          <a:p>
            <a:pPr algn="just"/>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Ví dụ Số 6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biểu diễn trong hệ 2 là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110     1*2</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+1*2</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1</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+0*2</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0</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1*4+1*2+0*1 = 6</a:t>
            </a:r>
            <a:endPar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Bạn làm gì với tài liệu học tập của mình sau khi học xong ? - Học Viện Hàng  Không Việt Nam">
            <a:extLst>
              <a:ext uri="{FF2B5EF4-FFF2-40B4-BE49-F238E27FC236}">
                <a16:creationId xmlns:a16="http://schemas.microsoft.com/office/drawing/2014/main" id="{33CA766F-4BCB-46BF-B3FC-71806846A7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015" y="5487868"/>
            <a:ext cx="3326298" cy="1051888"/>
          </a:xfrm>
          <a:prstGeom prst="rect">
            <a:avLst/>
          </a:prstGeom>
          <a:noFill/>
        </p:spPr>
      </p:pic>
      <p:cxnSp>
        <p:nvCxnSpPr>
          <p:cNvPr id="11" name="Straight Arrow Connector 10">
            <a:extLst>
              <a:ext uri="{FF2B5EF4-FFF2-40B4-BE49-F238E27FC236}">
                <a16:creationId xmlns:a16="http://schemas.microsoft.com/office/drawing/2014/main" id="{5F67AFDC-8FFC-4380-8191-9B6176F82235}"/>
              </a:ext>
            </a:extLst>
          </p:cNvPr>
          <p:cNvCxnSpPr>
            <a:cxnSpLocks/>
          </p:cNvCxnSpPr>
          <p:nvPr/>
        </p:nvCxnSpPr>
        <p:spPr>
          <a:xfrm>
            <a:off x="914400" y="4068417"/>
            <a:ext cx="43732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F0710A-2CF4-443C-9D5F-7AEF4704255E}"/>
              </a:ext>
            </a:extLst>
          </p:cNvPr>
          <p:cNvCxnSpPr>
            <a:cxnSpLocks/>
          </p:cNvCxnSpPr>
          <p:nvPr/>
        </p:nvCxnSpPr>
        <p:spPr>
          <a:xfrm>
            <a:off x="914400" y="4909930"/>
            <a:ext cx="43732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CAE3FAB-F7CF-430F-A4EC-1B6227CA1F35}"/>
              </a:ext>
            </a:extLst>
          </p:cNvPr>
          <p:cNvCxnSpPr>
            <a:cxnSpLocks/>
          </p:cNvCxnSpPr>
          <p:nvPr/>
        </p:nvCxnSpPr>
        <p:spPr>
          <a:xfrm>
            <a:off x="4538869" y="5718312"/>
            <a:ext cx="43732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2">
            <a:hlinkClick r:id="" action="ppaction://media"/>
            <a:extLst>
              <a:ext uri="{FF2B5EF4-FFF2-40B4-BE49-F238E27FC236}">
                <a16:creationId xmlns:a16="http://schemas.microsoft.com/office/drawing/2014/main" id="{9945D42D-7AF8-41B0-96F5-268797E3B4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7408" y="5786612"/>
            <a:ext cx="609600" cy="609600"/>
          </a:xfrm>
          <a:prstGeom prst="rect">
            <a:avLst/>
          </a:prstGeom>
        </p:spPr>
      </p:pic>
    </p:spTree>
    <p:extLst>
      <p:ext uri="{BB962C8B-B14F-4D97-AF65-F5344CB8AC3E}">
        <p14:creationId xmlns:p14="http://schemas.microsoft.com/office/powerpoint/2010/main" val="230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4" end="4"/>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p:cTn id="29"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5" end="5"/>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p:cTn id="35"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6" end="6"/>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p:cTn id="41"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7" end="7"/>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p:cTn id="47"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4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50" dur="1000"/>
                                        <p:tgtEl>
                                          <p:spTgt spid="5">
                                            <p:txEl>
                                              <p:pRg st="8" end="8"/>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5">
                                            <p:txEl>
                                              <p:pRg st="9" end="9"/>
                                            </p:txEl>
                                          </p:spTgt>
                                        </p:tgtEl>
                                        <p:attrNameLst>
                                          <p:attrName>style.visibility</p:attrName>
                                        </p:attrNameLst>
                                      </p:cBhvr>
                                      <p:to>
                                        <p:strVal val="visible"/>
                                      </p:to>
                                    </p:set>
                                    <p:anim calcmode="lin" valueType="num">
                                      <p:cBhvr>
                                        <p:cTn id="53"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4"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5"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56" dur="1000"/>
                                        <p:tgtEl>
                                          <p:spTgt spid="5">
                                            <p:txEl>
                                              <p:pRg st="9" end="9"/>
                                            </p:txEl>
                                          </p:spTgt>
                                        </p:tgtEl>
                                      </p:cBhvr>
                                    </p:animEffect>
                                  </p:childTnLst>
                                </p:cTn>
                              </p:par>
                              <p:par>
                                <p:cTn id="57" presetID="31" presetClass="entr" presetSubtype="0" fill="hold" nodeType="with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anim calcmode="lin" valueType="num">
                                      <p:cBhvr>
                                        <p:cTn id="59"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60"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61" dur="1000" fill="hold"/>
                                        <p:tgtEl>
                                          <p:spTgt spid="5">
                                            <p:txEl>
                                              <p:pRg st="10" end="10"/>
                                            </p:txEl>
                                          </p:spTgt>
                                        </p:tgtEl>
                                        <p:attrNameLst>
                                          <p:attrName>style.rotation</p:attrName>
                                        </p:attrNameLst>
                                      </p:cBhvr>
                                      <p:tavLst>
                                        <p:tav tm="0">
                                          <p:val>
                                            <p:fltVal val="90"/>
                                          </p:val>
                                        </p:tav>
                                        <p:tav tm="100000">
                                          <p:val>
                                            <p:fltVal val="0"/>
                                          </p:val>
                                        </p:tav>
                                      </p:tavLst>
                                    </p:anim>
                                    <p:animEffect transition="in" filter="fade">
                                      <p:cBhvr>
                                        <p:cTn id="62" dur="1000"/>
                                        <p:tgtEl>
                                          <p:spTgt spid="5">
                                            <p:txEl>
                                              <p:pRg st="10" end="10"/>
                                            </p:txEl>
                                          </p:spTgt>
                                        </p:tgtEl>
                                      </p:cBhvr>
                                    </p:animEffect>
                                  </p:childTnLst>
                                </p:cTn>
                              </p:par>
                              <p:par>
                                <p:cTn id="63" presetID="31" presetClass="entr" presetSubtype="0" fill="hold" nodeType="withEffect">
                                  <p:stCondLst>
                                    <p:cond delay="0"/>
                                  </p:stCondLst>
                                  <p:childTnLst>
                                    <p:set>
                                      <p:cBhvr>
                                        <p:cTn id="64" dur="1" fill="hold">
                                          <p:stCondLst>
                                            <p:cond delay="0"/>
                                          </p:stCondLst>
                                        </p:cTn>
                                        <p:tgtEl>
                                          <p:spTgt spid="5">
                                            <p:txEl>
                                              <p:pRg st="11" end="11"/>
                                            </p:txEl>
                                          </p:spTgt>
                                        </p:tgtEl>
                                        <p:attrNameLst>
                                          <p:attrName>style.visibility</p:attrName>
                                        </p:attrNameLst>
                                      </p:cBhvr>
                                      <p:to>
                                        <p:strVal val="visible"/>
                                      </p:to>
                                    </p:set>
                                    <p:anim calcmode="lin" valueType="num">
                                      <p:cBhvr>
                                        <p:cTn id="65" dur="1000" fill="hold"/>
                                        <p:tgtEl>
                                          <p:spTgt spid="5">
                                            <p:txEl>
                                              <p:pRg st="11" end="11"/>
                                            </p:txEl>
                                          </p:spTgt>
                                        </p:tgtEl>
                                        <p:attrNameLst>
                                          <p:attrName>ppt_w</p:attrName>
                                        </p:attrNameLst>
                                      </p:cBhvr>
                                      <p:tavLst>
                                        <p:tav tm="0">
                                          <p:val>
                                            <p:fltVal val="0"/>
                                          </p:val>
                                        </p:tav>
                                        <p:tav tm="100000">
                                          <p:val>
                                            <p:strVal val="#ppt_w"/>
                                          </p:val>
                                        </p:tav>
                                      </p:tavLst>
                                    </p:anim>
                                    <p:anim calcmode="lin" valueType="num">
                                      <p:cBhvr>
                                        <p:cTn id="66"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67" dur="1000" fill="hold"/>
                                        <p:tgtEl>
                                          <p:spTgt spid="5">
                                            <p:txEl>
                                              <p:pRg st="11" end="11"/>
                                            </p:txEl>
                                          </p:spTgt>
                                        </p:tgtEl>
                                        <p:attrNameLst>
                                          <p:attrName>style.rotation</p:attrName>
                                        </p:attrNameLst>
                                      </p:cBhvr>
                                      <p:tavLst>
                                        <p:tav tm="0">
                                          <p:val>
                                            <p:fltVal val="90"/>
                                          </p:val>
                                        </p:tav>
                                        <p:tav tm="100000">
                                          <p:val>
                                            <p:fltVal val="0"/>
                                          </p:val>
                                        </p:tav>
                                      </p:tavLst>
                                    </p:anim>
                                    <p:animEffect transition="in" filter="fade">
                                      <p:cBhvr>
                                        <p:cTn id="68" dur="1000"/>
                                        <p:tgtEl>
                                          <p:spTgt spid="5">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057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4F44-7D0D-409E-9C73-4740EB2567ED}"/>
              </a:ext>
            </a:extLst>
          </p:cNvPr>
          <p:cNvSpPr>
            <a:spLocks noGrp="1"/>
          </p:cNvSpPr>
          <p:nvPr>
            <p:ph type="ctrTitle"/>
          </p:nvPr>
        </p:nvSpPr>
        <p:spPr>
          <a:xfrm>
            <a:off x="106017" y="260355"/>
            <a:ext cx="10937119" cy="6135857"/>
          </a:xfrm>
          <a:noFill/>
        </p:spPr>
        <p:txBody>
          <a:bodyPr/>
          <a:lstStyle/>
          <a:p>
            <a:br>
              <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b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                              </a:t>
            </a:r>
            <a:endPar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AutoShape 2" descr="Cách ghép hình vào khung | Tranh ghép hình | Chất lượng tốt, giá rẻ nhất VN">
            <a:extLst>
              <a:ext uri="{FF2B5EF4-FFF2-40B4-BE49-F238E27FC236}">
                <a16:creationId xmlns:a16="http://schemas.microsoft.com/office/drawing/2014/main" id="{2D43C009-ED02-40E9-B455-3B452CC15E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Cách ghép hình vào khung | Tranh ghép hình | Chất lượng tốt, giá rẻ nhất VN">
            <a:extLst>
              <a:ext uri="{FF2B5EF4-FFF2-40B4-BE49-F238E27FC236}">
                <a16:creationId xmlns:a16="http://schemas.microsoft.com/office/drawing/2014/main" id="{708C4DF2-5D5D-4DF4-B8DE-A014B04780BD}"/>
              </a:ext>
            </a:extLst>
          </p:cNvPr>
          <p:cNvSpPr>
            <a:spLocks noChangeAspect="1" noChangeArrowheads="1"/>
          </p:cNvSpPr>
          <p:nvPr/>
        </p:nvSpPr>
        <p:spPr bwMode="auto">
          <a:xfrm>
            <a:off x="6022094"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ubtitle 4">
            <a:extLst>
              <a:ext uri="{FF2B5EF4-FFF2-40B4-BE49-F238E27FC236}">
                <a16:creationId xmlns:a16="http://schemas.microsoft.com/office/drawing/2014/main" id="{5B2C94BD-2686-4758-9788-6BC99515E390}"/>
              </a:ext>
            </a:extLst>
          </p:cNvPr>
          <p:cNvSpPr>
            <a:spLocks noGrp="1"/>
          </p:cNvSpPr>
          <p:nvPr>
            <p:ph type="subTitle" idx="1"/>
          </p:nvPr>
        </p:nvSpPr>
        <p:spPr>
          <a:xfrm>
            <a:off x="106016" y="335433"/>
            <a:ext cx="11423375" cy="6262212"/>
          </a:xfrm>
          <a:solidFill>
            <a:schemeClr val="tx1"/>
          </a:solidFill>
        </p:spPr>
        <p:txBody>
          <a:bodyPr>
            <a:normAutofit/>
          </a:bodyPr>
          <a:lstStyle/>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Số 6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biểu diễn bằng 2 ký hiệu “0” và “1”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gọi là gì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Số 6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gọi là </a:t>
            </a:r>
            <a:r>
              <a:rPr lang="en-US" sz="2800" b="1" i="1">
                <a:solidFill>
                  <a:srgbClr val="00B050"/>
                </a:solidFill>
                <a:latin typeface="Tahoma" panose="020B0604030504040204" pitchFamily="34" charset="0"/>
                <a:ea typeface="Tahoma" panose="020B0604030504040204" pitchFamily="34" charset="0"/>
                <a:cs typeface="Tahoma" panose="020B0604030504040204" pitchFamily="34" charset="0"/>
              </a:rPr>
              <a:t>số nhị phân</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Các ký hiệu “0” và “1” đ</a:t>
            </a:r>
            <a:r>
              <a:rPr lang="vi-VN" sz="2800">
                <a:solidFill>
                  <a:srgbClr val="FF0000"/>
                </a:solidFill>
                <a:latin typeface="Tahoma" panose="020B0604030504040204" pitchFamily="34" charset="0"/>
                <a:ea typeface="Tahoma" panose="020B0604030504040204" pitchFamily="34" charset="0"/>
                <a:cs typeface="Tahoma" panose="020B0604030504040204" pitchFamily="34" charset="0"/>
              </a:rPr>
              <a:t>ư</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ợc gọi là các dãy bit. Vậy máy tính biểu diễn các số bằng gì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Máy tính biểu diễn các số bằng </a:t>
            </a:r>
            <a:r>
              <a:rPr lang="en-US" sz="2800" b="1" i="1">
                <a:solidFill>
                  <a:srgbClr val="00B050"/>
                </a:solidFill>
                <a:latin typeface="Tahoma" panose="020B0604030504040204" pitchFamily="34" charset="0"/>
                <a:ea typeface="Tahoma" panose="020B0604030504040204" pitchFamily="34" charset="0"/>
                <a:cs typeface="Tahoma" panose="020B0604030504040204" pitchFamily="34" charset="0"/>
              </a:rPr>
              <a:t>dãy bit</a:t>
            </a:r>
          </a:p>
          <a:p>
            <a:r>
              <a:rPr lang="en-US" sz="2800" i="1" u="sng">
                <a:solidFill>
                  <a:srgbClr val="D31DC6"/>
                </a:solidFill>
                <a:latin typeface="MS Mincho" panose="02020609040205080304" pitchFamily="49" charset="-128"/>
                <a:ea typeface="MS Mincho" panose="02020609040205080304" pitchFamily="49" charset="-128"/>
                <a:cs typeface="Tahoma" panose="020B0604030504040204" pitchFamily="34" charset="0"/>
              </a:rPr>
              <a:t>Ⓑ</a:t>
            </a:r>
            <a:r>
              <a:rPr lang="en-US" sz="2800" i="1" u="sng">
                <a:solidFill>
                  <a:srgbClr val="D31DC6"/>
                </a:solidFill>
                <a:latin typeface="Tahoma" panose="020B0604030504040204" pitchFamily="34" charset="0"/>
                <a:ea typeface="Tahoma" panose="020B0604030504040204" pitchFamily="34" charset="0"/>
                <a:cs typeface="Tahoma" panose="020B0604030504040204" pitchFamily="34" charset="0"/>
              </a:rPr>
              <a:t> DỮ LIỆU VÀ CÁC B</a:t>
            </a:r>
            <a:r>
              <a:rPr lang="vi-VN" sz="2800" i="1" u="sng">
                <a:solidFill>
                  <a:srgbClr val="D31DC6"/>
                </a:solidFill>
                <a:latin typeface="Tahoma" panose="020B0604030504040204" pitchFamily="34" charset="0"/>
                <a:ea typeface="Tahoma" panose="020B0604030504040204" pitchFamily="34" charset="0"/>
                <a:cs typeface="Tahoma" panose="020B0604030504040204" pitchFamily="34" charset="0"/>
              </a:rPr>
              <a:t>Ư</a:t>
            </a:r>
            <a:r>
              <a:rPr lang="en-US" sz="2800" i="1" u="sng">
                <a:solidFill>
                  <a:srgbClr val="D31DC6"/>
                </a:solidFill>
                <a:latin typeface="Tahoma" panose="020B0604030504040204" pitchFamily="34" charset="0"/>
                <a:ea typeface="Tahoma" panose="020B0604030504040204" pitchFamily="34" charset="0"/>
                <a:cs typeface="Tahoma" panose="020B0604030504040204" pitchFamily="34" charset="0"/>
              </a:rPr>
              <a:t>ỚC XỬ LÝ </a:t>
            </a:r>
          </a:p>
          <a:p>
            <a:r>
              <a:rPr lang="en-US" sz="2800" i="1" u="sng">
                <a:solidFill>
                  <a:srgbClr val="D31DC6"/>
                </a:solidFill>
                <a:latin typeface="Tahoma" panose="020B0604030504040204" pitchFamily="34" charset="0"/>
                <a:ea typeface="Tahoma" panose="020B0604030504040204" pitchFamily="34" charset="0"/>
                <a:cs typeface="Tahoma" panose="020B0604030504040204" pitchFamily="34" charset="0"/>
              </a:rPr>
              <a:t>THÔNG TIN TRONG MÁY TÍNH</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Trong thực tế mọi chu trình xử lý đều trải qua nhiều bước. Tương tự trong tin học cũng vậy, chu trình xử lý thông tin cũng trải qua nhiều bước như sau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Xử lý đầu vào : thông tin đưa vào trong máy tính được chuyển thành các dãy bit</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Xử lý dữ liệu : các phần mềm xử lý dữ 					liệu </a:t>
            </a:r>
          </a:p>
          <a:p>
            <a:pPr algn="just"/>
            <a:endParaRPr lang="en-US" sz="2800" i="1" u="sng">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Bạn làm gì với tài liệu học tập của mình sau khi học xong ? - Học Viện Hàng  Không Việt Nam">
            <a:extLst>
              <a:ext uri="{FF2B5EF4-FFF2-40B4-BE49-F238E27FC236}">
                <a16:creationId xmlns:a16="http://schemas.microsoft.com/office/drawing/2014/main" id="{33CA766F-4BCB-46BF-B3FC-71806846A7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032" y="5470679"/>
            <a:ext cx="3326298" cy="1051888"/>
          </a:xfrm>
          <a:prstGeom prst="rect">
            <a:avLst/>
          </a:prstGeom>
          <a:noFill/>
        </p:spPr>
      </p:pic>
      <p:pic>
        <p:nvPicPr>
          <p:cNvPr id="3" name="3">
            <a:hlinkClick r:id="" action="ppaction://media"/>
            <a:extLst>
              <a:ext uri="{FF2B5EF4-FFF2-40B4-BE49-F238E27FC236}">
                <a16:creationId xmlns:a16="http://schemas.microsoft.com/office/drawing/2014/main" id="{988EA609-8CEF-41BA-A2ED-23824CE8B4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7096" y="5836308"/>
            <a:ext cx="609600" cy="609600"/>
          </a:xfrm>
          <a:prstGeom prst="rect">
            <a:avLst/>
          </a:prstGeom>
        </p:spPr>
      </p:pic>
    </p:spTree>
    <p:extLst>
      <p:ext uri="{BB962C8B-B14F-4D97-AF65-F5344CB8AC3E}">
        <p14:creationId xmlns:p14="http://schemas.microsoft.com/office/powerpoint/2010/main" val="21632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6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4F44-7D0D-409E-9C73-4740EB2567ED}"/>
              </a:ext>
            </a:extLst>
          </p:cNvPr>
          <p:cNvSpPr>
            <a:spLocks noGrp="1"/>
          </p:cNvSpPr>
          <p:nvPr>
            <p:ph type="ctrTitle"/>
          </p:nvPr>
        </p:nvSpPr>
        <p:spPr>
          <a:xfrm>
            <a:off x="106017" y="260355"/>
            <a:ext cx="10937119" cy="6135857"/>
          </a:xfrm>
          <a:noFill/>
        </p:spPr>
        <p:txBody>
          <a:bodyPr/>
          <a:lstStyle/>
          <a:p>
            <a:br>
              <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b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                              </a:t>
            </a:r>
            <a:endPar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AutoShape 2" descr="Cách ghép hình vào khung | Tranh ghép hình | Chất lượng tốt, giá rẻ nhất VN">
            <a:extLst>
              <a:ext uri="{FF2B5EF4-FFF2-40B4-BE49-F238E27FC236}">
                <a16:creationId xmlns:a16="http://schemas.microsoft.com/office/drawing/2014/main" id="{2D43C009-ED02-40E9-B455-3B452CC15E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Cách ghép hình vào khung | Tranh ghép hình | Chất lượng tốt, giá rẻ nhất VN">
            <a:extLst>
              <a:ext uri="{FF2B5EF4-FFF2-40B4-BE49-F238E27FC236}">
                <a16:creationId xmlns:a16="http://schemas.microsoft.com/office/drawing/2014/main" id="{708C4DF2-5D5D-4DF4-B8DE-A014B04780BD}"/>
              </a:ext>
            </a:extLst>
          </p:cNvPr>
          <p:cNvSpPr>
            <a:spLocks noChangeAspect="1" noChangeArrowheads="1"/>
          </p:cNvSpPr>
          <p:nvPr/>
        </p:nvSpPr>
        <p:spPr bwMode="auto">
          <a:xfrm>
            <a:off x="6022094"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ubtitle 4">
            <a:extLst>
              <a:ext uri="{FF2B5EF4-FFF2-40B4-BE49-F238E27FC236}">
                <a16:creationId xmlns:a16="http://schemas.microsoft.com/office/drawing/2014/main" id="{5B2C94BD-2686-4758-9788-6BC99515E390}"/>
              </a:ext>
            </a:extLst>
          </p:cNvPr>
          <p:cNvSpPr>
            <a:spLocks noGrp="1"/>
          </p:cNvSpPr>
          <p:nvPr>
            <p:ph type="subTitle" idx="1"/>
          </p:nvPr>
        </p:nvSpPr>
        <p:spPr>
          <a:xfrm>
            <a:off x="106016" y="335433"/>
            <a:ext cx="11423375" cy="6262212"/>
          </a:xfrm>
          <a:solidFill>
            <a:schemeClr val="tx1"/>
          </a:solidFill>
        </p:spPr>
        <p:txBody>
          <a:bodyPr>
            <a:normAutofit/>
          </a:bodyPr>
          <a:lstStyle/>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Xử lý đầu ra : các dãy bit được chuyển thành các dạng thông tin quen thuộc như văn bản, hình ảnh, âm thanh</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Ví dụ về chu trình trong cuộc sống là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Chu trình giải 1 bài toán tìm x : 2x +5*(3-x) = 0.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Xử lý đầu vào : phân tích đề bài</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Xử lý dữ liệu : tìm cách giải, tìm phương pháp</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Xử lý đầu ra : tìm ra đáp số</a:t>
            </a:r>
          </a:p>
          <a:p>
            <a:r>
              <a:rPr lang="en-US" sz="2800" i="1" u="sng">
                <a:solidFill>
                  <a:srgbClr val="D31DC6"/>
                </a:solidFill>
                <a:latin typeface="MS Mincho" panose="02020609040205080304" pitchFamily="49" charset="-128"/>
                <a:ea typeface="MS Mincho" panose="02020609040205080304" pitchFamily="49" charset="-128"/>
                <a:cs typeface="Tahoma" panose="020B0604030504040204" pitchFamily="34" charset="0"/>
              </a:rPr>
              <a:t>Ⓒ</a:t>
            </a:r>
            <a:r>
              <a:rPr lang="en-US" sz="2800" i="1" u="sng">
                <a:solidFill>
                  <a:srgbClr val="D31DC6"/>
                </a:solidFill>
                <a:latin typeface="Tahoma" panose="020B0604030504040204" pitchFamily="34" charset="0"/>
                <a:ea typeface="Tahoma" panose="020B0604030504040204" pitchFamily="34" charset="0"/>
                <a:cs typeface="Tahoma" panose="020B0604030504040204" pitchFamily="34" charset="0"/>
              </a:rPr>
              <a:t> DUNG LƯỢNG LƯU TRỮ DỮ LIỆU CỦA </a:t>
            </a:r>
          </a:p>
          <a:p>
            <a:r>
              <a:rPr lang="en-US" sz="2800" i="1" u="sng">
                <a:solidFill>
                  <a:srgbClr val="D31DC6"/>
                </a:solidFill>
                <a:latin typeface="Tahoma" panose="020B0604030504040204" pitchFamily="34" charset="0"/>
                <a:ea typeface="Tahoma" panose="020B0604030504040204" pitchFamily="34" charset="0"/>
                <a:cs typeface="Tahoma" panose="020B0604030504040204" pitchFamily="34" charset="0"/>
              </a:rPr>
              <a:t>MỘT SỐ THIẾT BỊ THƯỜNG GẶP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Vậy đơn vị đo dữ liệu là gì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Đơn vị đo dữ liệu là </a:t>
            </a:r>
            <a:r>
              <a:rPr lang="en-US" sz="2800" b="1" i="1">
                <a:solidFill>
                  <a:srgbClr val="00B050"/>
                </a:solidFill>
                <a:latin typeface="Tahoma" panose="020B0604030504040204" pitchFamily="34" charset="0"/>
                <a:ea typeface="Tahoma" panose="020B0604030504040204" pitchFamily="34" charset="0"/>
                <a:cs typeface="Tahoma" panose="020B0604030504040204" pitchFamily="34" charset="0"/>
              </a:rPr>
              <a:t>byte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(byte được ký hiệu là B)</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 Ngoài B còn có 1 số đơn vị đo là KB, MB, GB…</a:t>
            </a:r>
          </a:p>
          <a:p>
            <a:pPr algn="l"/>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Bạn làm gì với tài liệu học tập của mình sau khi học xong ? - Học Viện Hàng  Không Việt Nam">
            <a:extLst>
              <a:ext uri="{FF2B5EF4-FFF2-40B4-BE49-F238E27FC236}">
                <a16:creationId xmlns:a16="http://schemas.microsoft.com/office/drawing/2014/main" id="{33CA766F-4BCB-46BF-B3FC-71806846A7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015" y="5545757"/>
            <a:ext cx="3180524" cy="1051888"/>
          </a:xfrm>
          <a:prstGeom prst="rect">
            <a:avLst/>
          </a:prstGeom>
          <a:noFill/>
        </p:spPr>
      </p:pic>
      <p:pic>
        <p:nvPicPr>
          <p:cNvPr id="3" name="4">
            <a:hlinkClick r:id="" action="ppaction://media"/>
            <a:extLst>
              <a:ext uri="{FF2B5EF4-FFF2-40B4-BE49-F238E27FC236}">
                <a16:creationId xmlns:a16="http://schemas.microsoft.com/office/drawing/2014/main" id="{828462A7-11DD-46AF-8E58-DDC868152D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17495" y="5766901"/>
            <a:ext cx="609600" cy="609600"/>
          </a:xfrm>
          <a:prstGeom prst="rect">
            <a:avLst/>
          </a:prstGeom>
        </p:spPr>
      </p:pic>
    </p:spTree>
    <p:extLst>
      <p:ext uri="{BB962C8B-B14F-4D97-AF65-F5344CB8AC3E}">
        <p14:creationId xmlns:p14="http://schemas.microsoft.com/office/powerpoint/2010/main" val="262848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ircle(in)">
                                      <p:cBhvr>
                                        <p:cTn id="15" dur="2000"/>
                                        <p:tgtEl>
                                          <p:spTgt spid="5">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circle(in)">
                                      <p:cBhvr>
                                        <p:cTn id="18" dur="2000"/>
                                        <p:tgtEl>
                                          <p:spTgt spid="5">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circle(in)">
                                      <p:cBhvr>
                                        <p:cTn id="21" dur="2000"/>
                                        <p:tgtEl>
                                          <p:spTgt spid="5">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circle(in)">
                                      <p:cBhvr>
                                        <p:cTn id="24" dur="20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30" dur="500"/>
                                        <p:tgtEl>
                                          <p:spTgt spid="5">
                                            <p:txEl>
                                              <p:pRg st="6" end="6"/>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p:tgtEl>
                                          <p:spTgt spid="5">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7" end="7"/>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8" end="8"/>
                                            </p:txEl>
                                          </p:spTgt>
                                        </p:tgtEl>
                                      </p:cBhvr>
                                    </p:animEffect>
                                  </p:childTnLst>
                                </p:cTn>
                              </p:par>
                              <p:par>
                                <p:cTn id="39" presetID="12" presetClass="entr" presetSubtype="4"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 calcmode="lin" valueType="num">
                                      <p:cBhvr additive="base">
                                        <p:cTn id="41" dur="500"/>
                                        <p:tgtEl>
                                          <p:spTgt spid="5">
                                            <p:txEl>
                                              <p:pRg st="9" end="9"/>
                                            </p:txEl>
                                          </p:spTgt>
                                        </p:tgtEl>
                                        <p:attrNameLst>
                                          <p:attrName>ppt_y</p:attrName>
                                        </p:attrNameLst>
                                      </p:cBhvr>
                                      <p:tavLst>
                                        <p:tav tm="0">
                                          <p:val>
                                            <p:strVal val="#ppt_y+#ppt_h*1.125000"/>
                                          </p:val>
                                        </p:tav>
                                        <p:tav tm="100000">
                                          <p:val>
                                            <p:strVal val="#ppt_y"/>
                                          </p:val>
                                        </p:tav>
                                      </p:tavLst>
                                    </p:anim>
                                    <p:animEffect transition="in" filter="wipe(up)">
                                      <p:cBhvr>
                                        <p:cTn id="42" dur="500"/>
                                        <p:tgtEl>
                                          <p:spTgt spid="5">
                                            <p:txEl>
                                              <p:pRg st="9" end="9"/>
                                            </p:txEl>
                                          </p:spTgt>
                                        </p:tgtEl>
                                      </p:cBhvr>
                                    </p:animEffect>
                                  </p:childTnLst>
                                </p:cTn>
                              </p:par>
                              <p:par>
                                <p:cTn id="43" presetID="12" presetClass="entr" presetSubtype="4"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 calcmode="lin" valueType="num">
                                      <p:cBhvr additive="base">
                                        <p:cTn id="45"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46" dur="500"/>
                                        <p:tgtEl>
                                          <p:spTgt spid="5">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84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4F44-7D0D-409E-9C73-4740EB2567ED}"/>
              </a:ext>
            </a:extLst>
          </p:cNvPr>
          <p:cNvSpPr>
            <a:spLocks noGrp="1"/>
          </p:cNvSpPr>
          <p:nvPr>
            <p:ph type="ctrTitle"/>
          </p:nvPr>
        </p:nvSpPr>
        <p:spPr>
          <a:xfrm>
            <a:off x="106017" y="260355"/>
            <a:ext cx="10937119" cy="6135857"/>
          </a:xfrm>
          <a:noFill/>
        </p:spPr>
        <p:txBody>
          <a:bodyPr/>
          <a:lstStyle/>
          <a:p>
            <a:br>
              <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b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                              </a:t>
            </a:r>
            <a:endPar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AutoShape 2" descr="Cách ghép hình vào khung | Tranh ghép hình | Chất lượng tốt, giá rẻ nhất VN">
            <a:extLst>
              <a:ext uri="{FF2B5EF4-FFF2-40B4-BE49-F238E27FC236}">
                <a16:creationId xmlns:a16="http://schemas.microsoft.com/office/drawing/2014/main" id="{2D43C009-ED02-40E9-B455-3B452CC15E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Cách ghép hình vào khung | Tranh ghép hình | Chất lượng tốt, giá rẻ nhất VN">
            <a:extLst>
              <a:ext uri="{FF2B5EF4-FFF2-40B4-BE49-F238E27FC236}">
                <a16:creationId xmlns:a16="http://schemas.microsoft.com/office/drawing/2014/main" id="{708C4DF2-5D5D-4DF4-B8DE-A014B04780BD}"/>
              </a:ext>
            </a:extLst>
          </p:cNvPr>
          <p:cNvSpPr>
            <a:spLocks noChangeAspect="1" noChangeArrowheads="1"/>
          </p:cNvSpPr>
          <p:nvPr/>
        </p:nvSpPr>
        <p:spPr bwMode="auto">
          <a:xfrm>
            <a:off x="6022094"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ubtitle 4">
            <a:extLst>
              <a:ext uri="{FF2B5EF4-FFF2-40B4-BE49-F238E27FC236}">
                <a16:creationId xmlns:a16="http://schemas.microsoft.com/office/drawing/2014/main" id="{5B2C94BD-2686-4758-9788-6BC99515E390}"/>
              </a:ext>
            </a:extLst>
          </p:cNvPr>
          <p:cNvSpPr>
            <a:spLocks noGrp="1"/>
          </p:cNvSpPr>
          <p:nvPr>
            <p:ph type="subTitle" idx="1"/>
          </p:nvPr>
        </p:nvSpPr>
        <p:spPr>
          <a:xfrm>
            <a:off x="106016" y="335433"/>
            <a:ext cx="11423375" cy="6262212"/>
          </a:xfrm>
          <a:solidFill>
            <a:schemeClr val="tx1"/>
          </a:solidFill>
        </p:spPr>
        <p:txBody>
          <a:bodyPr>
            <a:normAutofit/>
          </a:bodyPr>
          <a:lstStyle/>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Bảng cách đọc các đơn vị đo :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a:t>
            </a: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Mối quan hệ giữa các đơn vị đo :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1 B = 8 bit</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1 KB  = 2</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10</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B = 1024 B</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1 MG = 2</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10</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KB    = 1024 KB</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1 GB  = 2</a:t>
            </a:r>
            <a:r>
              <a:rPr lang="en-US" sz="2800" baseline="30000">
                <a:solidFill>
                  <a:srgbClr val="FF0000"/>
                </a:solidFill>
                <a:latin typeface="Tahoma" panose="020B0604030504040204" pitchFamily="34" charset="0"/>
                <a:ea typeface="Tahoma" panose="020B0604030504040204" pitchFamily="34" charset="0"/>
                <a:cs typeface="Tahoma" panose="020B0604030504040204" pitchFamily="34" charset="0"/>
              </a:rPr>
              <a:t>10</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MB   = 1024 MB</a:t>
            </a: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Bạn làm gì với tài liệu học tập của mình sau khi học xong ? - Học Viện Hàng  Không Việt Nam">
            <a:extLst>
              <a:ext uri="{FF2B5EF4-FFF2-40B4-BE49-F238E27FC236}">
                <a16:creationId xmlns:a16="http://schemas.microsoft.com/office/drawing/2014/main" id="{33CA766F-4BCB-46BF-B3FC-71806846A7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015" y="5545757"/>
            <a:ext cx="3326298" cy="1051888"/>
          </a:xfrm>
          <a:prstGeom prst="rect">
            <a:avLst/>
          </a:prstGeom>
          <a:noFill/>
        </p:spPr>
      </p:pic>
      <p:graphicFrame>
        <p:nvGraphicFramePr>
          <p:cNvPr id="3" name="Table 5">
            <a:extLst>
              <a:ext uri="{FF2B5EF4-FFF2-40B4-BE49-F238E27FC236}">
                <a16:creationId xmlns:a16="http://schemas.microsoft.com/office/drawing/2014/main" id="{5F538635-63B1-4E13-8C4F-A9FF6033629B}"/>
              </a:ext>
            </a:extLst>
          </p:cNvPr>
          <p:cNvGraphicFramePr>
            <a:graphicFrameLocks noGrp="1"/>
          </p:cNvGraphicFramePr>
          <p:nvPr>
            <p:extLst>
              <p:ext uri="{D42A27DB-BD31-4B8C-83A1-F6EECF244321}">
                <p14:modId xmlns:p14="http://schemas.microsoft.com/office/powerpoint/2010/main" val="1838154116"/>
              </p:ext>
            </p:extLst>
          </p:nvPr>
        </p:nvGraphicFramePr>
        <p:xfrm>
          <a:off x="1046923" y="900817"/>
          <a:ext cx="9113078" cy="2590800"/>
        </p:xfrm>
        <a:graphic>
          <a:graphicData uri="http://schemas.openxmlformats.org/drawingml/2006/table">
            <a:tbl>
              <a:tblPr firstRow="1" bandRow="1">
                <a:tableStyleId>{22838BEF-8BB2-4498-84A7-C5851F593DF1}</a:tableStyleId>
              </a:tblPr>
              <a:tblGrid>
                <a:gridCol w="3017006">
                  <a:extLst>
                    <a:ext uri="{9D8B030D-6E8A-4147-A177-3AD203B41FA5}">
                      <a16:colId xmlns:a16="http://schemas.microsoft.com/office/drawing/2014/main" val="554831160"/>
                    </a:ext>
                  </a:extLst>
                </a:gridCol>
                <a:gridCol w="3048036">
                  <a:extLst>
                    <a:ext uri="{9D8B030D-6E8A-4147-A177-3AD203B41FA5}">
                      <a16:colId xmlns:a16="http://schemas.microsoft.com/office/drawing/2014/main" val="2561573679"/>
                    </a:ext>
                  </a:extLst>
                </a:gridCol>
                <a:gridCol w="3048036">
                  <a:extLst>
                    <a:ext uri="{9D8B030D-6E8A-4147-A177-3AD203B41FA5}">
                      <a16:colId xmlns:a16="http://schemas.microsoft.com/office/drawing/2014/main" val="2977215307"/>
                    </a:ext>
                  </a:extLst>
                </a:gridCol>
              </a:tblGrid>
              <a:tr h="370840">
                <a:tc>
                  <a:txBody>
                    <a:bodyPr/>
                    <a:lstStyle/>
                    <a:p>
                      <a:pPr algn="ctr"/>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Viết là</a:t>
                      </a:r>
                    </a:p>
                  </a:txBody>
                  <a:tcPr/>
                </a:tc>
                <a:tc>
                  <a:txBody>
                    <a:bodyPr/>
                    <a:lstStyle/>
                    <a:p>
                      <a:pPr algn="ctr"/>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Đọc là</a:t>
                      </a:r>
                    </a:p>
                  </a:txBody>
                  <a:tcPr/>
                </a:tc>
                <a:tc>
                  <a:txBody>
                    <a:bodyPr/>
                    <a:lstStyle/>
                    <a:p>
                      <a:pPr algn="ctr"/>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Xấp xỉ</a:t>
                      </a:r>
                    </a:p>
                  </a:txBody>
                  <a:tcPr/>
                </a:tc>
                <a:extLst>
                  <a:ext uri="{0D108BD9-81ED-4DB2-BD59-A6C34878D82A}">
                    <a16:rowId xmlns:a16="http://schemas.microsoft.com/office/drawing/2014/main" val="3126018540"/>
                  </a:ext>
                </a:extLst>
              </a:tr>
              <a:tr h="370840">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KB</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Ki-lô-bai</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Một nghìn byte</a:t>
                      </a:r>
                    </a:p>
                  </a:txBody>
                  <a:tcPr/>
                </a:tc>
                <a:extLst>
                  <a:ext uri="{0D108BD9-81ED-4DB2-BD59-A6C34878D82A}">
                    <a16:rowId xmlns:a16="http://schemas.microsoft.com/office/drawing/2014/main" val="2548837586"/>
                  </a:ext>
                </a:extLst>
              </a:tr>
              <a:tr h="370840">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MB</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Mê-ga-bai</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Một triệu byte</a:t>
                      </a:r>
                    </a:p>
                  </a:txBody>
                  <a:tcPr/>
                </a:tc>
                <a:extLst>
                  <a:ext uri="{0D108BD9-81ED-4DB2-BD59-A6C34878D82A}">
                    <a16:rowId xmlns:a16="http://schemas.microsoft.com/office/drawing/2014/main" val="2293759275"/>
                  </a:ext>
                </a:extLst>
              </a:tr>
              <a:tr h="370840">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GB</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Gi-ga-bai</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Một tỷ byte</a:t>
                      </a:r>
                    </a:p>
                  </a:txBody>
                  <a:tcPr/>
                </a:tc>
                <a:extLst>
                  <a:ext uri="{0D108BD9-81ED-4DB2-BD59-A6C34878D82A}">
                    <a16:rowId xmlns:a16="http://schemas.microsoft.com/office/drawing/2014/main" val="1849583523"/>
                  </a:ext>
                </a:extLst>
              </a:tr>
              <a:tr h="370840">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TB</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Tê-ra-bai</a:t>
                      </a:r>
                    </a:p>
                  </a:txBody>
                  <a:tcPr/>
                </a:tc>
                <a:tc>
                  <a:txBody>
                    <a:bodyPr/>
                    <a:lstStyle/>
                    <a:p>
                      <a:r>
                        <a:rPr lang="en-US" sz="2800" b="0">
                          <a:solidFill>
                            <a:srgbClr val="FF0000"/>
                          </a:solidFill>
                          <a:latin typeface="Tahoma" panose="020B0604030504040204" pitchFamily="34" charset="0"/>
                          <a:ea typeface="Tahoma" panose="020B0604030504040204" pitchFamily="34" charset="0"/>
                          <a:cs typeface="Tahoma" panose="020B0604030504040204" pitchFamily="34" charset="0"/>
                        </a:rPr>
                        <a:t>Một nghìn tỷ byte</a:t>
                      </a:r>
                    </a:p>
                  </a:txBody>
                  <a:tcPr/>
                </a:tc>
                <a:extLst>
                  <a:ext uri="{0D108BD9-81ED-4DB2-BD59-A6C34878D82A}">
                    <a16:rowId xmlns:a16="http://schemas.microsoft.com/office/drawing/2014/main" val="4097163012"/>
                  </a:ext>
                </a:extLst>
              </a:tr>
            </a:tbl>
          </a:graphicData>
        </a:graphic>
      </p:graphicFrame>
      <p:pic>
        <p:nvPicPr>
          <p:cNvPr id="6" name="5">
            <a:hlinkClick r:id="" action="ppaction://media"/>
            <a:extLst>
              <a:ext uri="{FF2B5EF4-FFF2-40B4-BE49-F238E27FC236}">
                <a16:creationId xmlns:a16="http://schemas.microsoft.com/office/drawing/2014/main" id="{E468C216-E009-4066-B4BF-553D2C88CE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9689" y="5605720"/>
            <a:ext cx="609600" cy="609600"/>
          </a:xfrm>
          <a:prstGeom prst="rect">
            <a:avLst/>
          </a:prstGeom>
        </p:spPr>
      </p:pic>
    </p:spTree>
    <p:extLst>
      <p:ext uri="{BB962C8B-B14F-4D97-AF65-F5344CB8AC3E}">
        <p14:creationId xmlns:p14="http://schemas.microsoft.com/office/powerpoint/2010/main" val="267893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wheel(1)">
                                      <p:cBhvr>
                                        <p:cTn id="17" dur="2000"/>
                                        <p:tgtEl>
                                          <p:spTgt spid="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 calcmode="lin" valueType="num">
                                      <p:cBhvr>
                                        <p:cTn id="22" dur="1000" fill="hold"/>
                                        <p:tgtEl>
                                          <p:spTgt spid="5">
                                            <p:txEl>
                                              <p:pRg st="9" end="9"/>
                                            </p:txEl>
                                          </p:spTgt>
                                        </p:tgtEl>
                                        <p:attrNameLst>
                                          <p:attrName>ppt_w</p:attrName>
                                        </p:attrNameLst>
                                      </p:cBhvr>
                                      <p:tavLst>
                                        <p:tav tm="0">
                                          <p:val>
                                            <p:strVal val="#ppt_w*0.70"/>
                                          </p:val>
                                        </p:tav>
                                        <p:tav tm="100000">
                                          <p:val>
                                            <p:strVal val="#ppt_w"/>
                                          </p:val>
                                        </p:tav>
                                      </p:tavLst>
                                    </p:anim>
                                    <p:anim calcmode="lin" valueType="num">
                                      <p:cBhvr>
                                        <p:cTn id="23"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24" dur="1000"/>
                                        <p:tgtEl>
                                          <p:spTgt spid="5">
                                            <p:txEl>
                                              <p:pRg st="9" end="9"/>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 calcmode="lin" valueType="num">
                                      <p:cBhvr>
                                        <p:cTn id="27" dur="10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28"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29" dur="1000"/>
                                        <p:tgtEl>
                                          <p:spTgt spid="5">
                                            <p:txEl>
                                              <p:pRg st="10" end="10"/>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 calcmode="lin" valueType="num">
                                      <p:cBhvr>
                                        <p:cTn id="32" dur="1000" fill="hold"/>
                                        <p:tgtEl>
                                          <p:spTgt spid="5">
                                            <p:txEl>
                                              <p:pRg st="11" end="11"/>
                                            </p:txEl>
                                          </p:spTgt>
                                        </p:tgtEl>
                                        <p:attrNameLst>
                                          <p:attrName>ppt_w</p:attrName>
                                        </p:attrNameLst>
                                      </p:cBhvr>
                                      <p:tavLst>
                                        <p:tav tm="0">
                                          <p:val>
                                            <p:strVal val="#ppt_w*0.70"/>
                                          </p:val>
                                        </p:tav>
                                        <p:tav tm="100000">
                                          <p:val>
                                            <p:strVal val="#ppt_w"/>
                                          </p:val>
                                        </p:tav>
                                      </p:tavLst>
                                    </p:anim>
                                    <p:anim calcmode="lin" valueType="num">
                                      <p:cBhvr>
                                        <p:cTn id="33" dur="1000" fill="hold"/>
                                        <p:tgtEl>
                                          <p:spTgt spid="5">
                                            <p:txEl>
                                              <p:pRg st="11" end="11"/>
                                            </p:txEl>
                                          </p:spTgt>
                                        </p:tgtEl>
                                        <p:attrNameLst>
                                          <p:attrName>ppt_h</p:attrName>
                                        </p:attrNameLst>
                                      </p:cBhvr>
                                      <p:tavLst>
                                        <p:tav tm="0">
                                          <p:val>
                                            <p:strVal val="#ppt_h"/>
                                          </p:val>
                                        </p:tav>
                                        <p:tav tm="100000">
                                          <p:val>
                                            <p:strVal val="#ppt_h"/>
                                          </p:val>
                                        </p:tav>
                                      </p:tavLst>
                                    </p:anim>
                                    <p:animEffect transition="in" filter="fade">
                                      <p:cBhvr>
                                        <p:cTn id="34" dur="1000"/>
                                        <p:tgtEl>
                                          <p:spTgt spid="5">
                                            <p:txEl>
                                              <p:pRg st="11" end="11"/>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 calcmode="lin" valueType="num">
                                      <p:cBhvr>
                                        <p:cTn id="37" dur="1000" fill="hold"/>
                                        <p:tgtEl>
                                          <p:spTgt spid="5">
                                            <p:txEl>
                                              <p:pRg st="12" end="12"/>
                                            </p:txEl>
                                          </p:spTgt>
                                        </p:tgtEl>
                                        <p:attrNameLst>
                                          <p:attrName>ppt_w</p:attrName>
                                        </p:attrNameLst>
                                      </p:cBhvr>
                                      <p:tavLst>
                                        <p:tav tm="0">
                                          <p:val>
                                            <p:strVal val="#ppt_w*0.70"/>
                                          </p:val>
                                        </p:tav>
                                        <p:tav tm="100000">
                                          <p:val>
                                            <p:strVal val="#ppt_w"/>
                                          </p:val>
                                        </p:tav>
                                      </p:tavLst>
                                    </p:anim>
                                    <p:anim calcmode="lin" valueType="num">
                                      <p:cBhvr>
                                        <p:cTn id="38" dur="1000" fill="hold"/>
                                        <p:tgtEl>
                                          <p:spTgt spid="5">
                                            <p:txEl>
                                              <p:pRg st="12" end="12"/>
                                            </p:txEl>
                                          </p:spTgt>
                                        </p:tgtEl>
                                        <p:attrNameLst>
                                          <p:attrName>ppt_h</p:attrName>
                                        </p:attrNameLst>
                                      </p:cBhvr>
                                      <p:tavLst>
                                        <p:tav tm="0">
                                          <p:val>
                                            <p:strVal val="#ppt_h"/>
                                          </p:val>
                                        </p:tav>
                                        <p:tav tm="100000">
                                          <p:val>
                                            <p:strVal val="#ppt_h"/>
                                          </p:val>
                                        </p:tav>
                                      </p:tavLst>
                                    </p:anim>
                                    <p:animEffect transition="in" filter="fade">
                                      <p:cBhvr>
                                        <p:cTn id="39" dur="1000"/>
                                        <p:tgtEl>
                                          <p:spTgt spid="5">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2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4F44-7D0D-409E-9C73-4740EB2567ED}"/>
              </a:ext>
            </a:extLst>
          </p:cNvPr>
          <p:cNvSpPr>
            <a:spLocks noGrp="1"/>
          </p:cNvSpPr>
          <p:nvPr>
            <p:ph type="ctrTitle"/>
          </p:nvPr>
        </p:nvSpPr>
        <p:spPr>
          <a:xfrm>
            <a:off x="106017" y="260355"/>
            <a:ext cx="10937119" cy="6135857"/>
          </a:xfrm>
          <a:noFill/>
        </p:spPr>
        <p:txBody>
          <a:bodyPr/>
          <a:lstStyle/>
          <a:p>
            <a:br>
              <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b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br>
            <a:r>
              <a:rPr lang="en-US" sz="2800">
                <a:solidFill>
                  <a:srgbClr val="FF0000"/>
                </a:solidFill>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rPr>
              <a:t>                              </a:t>
            </a:r>
            <a:endParaRPr lang="en-US" sz="2800">
              <a:effectLst>
                <a:outerShdw blurRad="38100" dist="12700" dir="2700000" algn="tl" rotWithShape="0">
                  <a:schemeClr val="tx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AutoShape 2" descr="Cách ghép hình vào khung | Tranh ghép hình | Chất lượng tốt, giá rẻ nhất VN">
            <a:extLst>
              <a:ext uri="{FF2B5EF4-FFF2-40B4-BE49-F238E27FC236}">
                <a16:creationId xmlns:a16="http://schemas.microsoft.com/office/drawing/2014/main" id="{2D43C009-ED02-40E9-B455-3B452CC15E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Cách ghép hình vào khung | Tranh ghép hình | Chất lượng tốt, giá rẻ nhất VN">
            <a:extLst>
              <a:ext uri="{FF2B5EF4-FFF2-40B4-BE49-F238E27FC236}">
                <a16:creationId xmlns:a16="http://schemas.microsoft.com/office/drawing/2014/main" id="{708C4DF2-5D5D-4DF4-B8DE-A014B04780BD}"/>
              </a:ext>
            </a:extLst>
          </p:cNvPr>
          <p:cNvSpPr>
            <a:spLocks noChangeAspect="1" noChangeArrowheads="1"/>
          </p:cNvSpPr>
          <p:nvPr/>
        </p:nvSpPr>
        <p:spPr bwMode="auto">
          <a:xfrm>
            <a:off x="6022094"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ubtitle 4">
            <a:extLst>
              <a:ext uri="{FF2B5EF4-FFF2-40B4-BE49-F238E27FC236}">
                <a16:creationId xmlns:a16="http://schemas.microsoft.com/office/drawing/2014/main" id="{5B2C94BD-2686-4758-9788-6BC99515E390}"/>
              </a:ext>
            </a:extLst>
          </p:cNvPr>
          <p:cNvSpPr>
            <a:spLocks noGrp="1"/>
          </p:cNvSpPr>
          <p:nvPr>
            <p:ph type="subTitle" idx="1"/>
          </p:nvPr>
        </p:nvSpPr>
        <p:spPr>
          <a:xfrm>
            <a:off x="106016" y="335433"/>
            <a:ext cx="11423375" cy="6262212"/>
          </a:xfrm>
          <a:solidFill>
            <a:schemeClr val="tx1"/>
          </a:solidFill>
        </p:spPr>
        <p:txBody>
          <a:bodyPr>
            <a:normAutofit/>
          </a:bodyPr>
          <a:lstStyle/>
          <a:p>
            <a:pPr algn="just"/>
            <a:r>
              <a:rPr lang="en-US" sz="2800" i="1" u="sng">
                <a:solidFill>
                  <a:srgbClr val="FF0000"/>
                </a:solidFill>
                <a:latin typeface="Tahoma" panose="020B0604030504040204" pitchFamily="34" charset="0"/>
                <a:ea typeface="Tahoma" panose="020B0604030504040204" pitchFamily="34" charset="0"/>
                <a:cs typeface="Tahoma" panose="020B0604030504040204" pitchFamily="34" charset="0"/>
              </a:rPr>
              <a:t>BTVN 1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Ví dụ về các chu trình là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Môn lý: chu trình tạo ra mưa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Xử lý đầu vào : phân tích đề bài (hơi nước, ao hồ)</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Xử lý dữ liệu : tìm phương pháp (bốc hơi, ngưng tụ)</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Xử lý đầu ra : kết quả thu được (những giọt mưa)</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Vậy trong các môn khác ngoài môn tin (như toán, địa…) em hãy cho ví dụ về các bước của các chu trình ?</a:t>
            </a: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en-US" sz="2800" i="1" u="sng">
                <a:solidFill>
                  <a:srgbClr val="FF0000"/>
                </a:solidFill>
                <a:latin typeface="Tahoma" panose="020B0604030504040204" pitchFamily="34" charset="0"/>
                <a:ea typeface="Tahoma" panose="020B0604030504040204" pitchFamily="34" charset="0"/>
                <a:cs typeface="Tahoma" panose="020B0604030504040204" pitchFamily="34" charset="0"/>
              </a:rPr>
              <a:t>BTVN 2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Ta đã biết 1KB = 1024 B. Vậy các em hãy thực hiện các tính toán sau :</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A. 5KB = ? B				C. 3GB = ? KB</a:t>
            </a:r>
          </a:p>
          <a:p>
            <a:pPr algn="just"/>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B. 7MB = ? KB				D. 4GB = ? B</a:t>
            </a: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endParaRPr lang="en-US" sz="28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Bạn làm gì với tài liệu học tập của mình sau khi học xong ? - Học Viện Hàng  Không Việt Nam">
            <a:extLst>
              <a:ext uri="{FF2B5EF4-FFF2-40B4-BE49-F238E27FC236}">
                <a16:creationId xmlns:a16="http://schemas.microsoft.com/office/drawing/2014/main" id="{33CA766F-4BCB-46BF-B3FC-71806846A7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015" y="5545757"/>
            <a:ext cx="3326298" cy="1051888"/>
          </a:xfrm>
          <a:prstGeom prst="rect">
            <a:avLst/>
          </a:prstGeom>
          <a:noFill/>
        </p:spPr>
      </p:pic>
      <p:pic>
        <p:nvPicPr>
          <p:cNvPr id="3" name="6">
            <a:hlinkClick r:id="" action="ppaction://media"/>
            <a:extLst>
              <a:ext uri="{FF2B5EF4-FFF2-40B4-BE49-F238E27FC236}">
                <a16:creationId xmlns:a16="http://schemas.microsoft.com/office/drawing/2014/main" id="{45E6B95D-2E26-434C-AFAC-7FB5D4984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5861" y="5545757"/>
            <a:ext cx="609600" cy="609600"/>
          </a:xfrm>
          <a:prstGeom prst="rect">
            <a:avLst/>
          </a:prstGeom>
        </p:spPr>
      </p:pic>
    </p:spTree>
    <p:extLst>
      <p:ext uri="{BB962C8B-B14F-4D97-AF65-F5344CB8AC3E}">
        <p14:creationId xmlns:p14="http://schemas.microsoft.com/office/powerpoint/2010/main" val="231467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p:cTn id="2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p:cTn id="33"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35" dur="500"/>
                                        <p:tgtEl>
                                          <p:spTgt spid="5">
                                            <p:txEl>
                                              <p:pRg st="7" end="7"/>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 calcmode="lin" valueType="num">
                                      <p:cBhvr>
                                        <p:cTn id="38"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40" dur="500"/>
                                        <p:tgtEl>
                                          <p:spTgt spid="5">
                                            <p:txEl>
                                              <p:pRg st="8" end="8"/>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 calcmode="lin" valueType="num">
                                      <p:cBhvr>
                                        <p:cTn id="43"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45" dur="500"/>
                                        <p:tgtEl>
                                          <p:spTgt spid="5">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35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Savon</Template>
  <TotalTime>1461</TotalTime>
  <Words>739</Words>
  <Application>Microsoft Office PowerPoint</Application>
  <PresentationFormat>Widescreen</PresentationFormat>
  <Paragraphs>80</Paragraphs>
  <Slides>6</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MS Mincho</vt:lpstr>
      <vt:lpstr>Arial</vt:lpstr>
      <vt:lpstr>Century Gothic</vt:lpstr>
      <vt:lpstr>Tahoma</vt:lpstr>
      <vt:lpstr>Savon</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nguyễn</dc:creator>
  <cp:lastModifiedBy>oanh nguyễn</cp:lastModifiedBy>
  <cp:revision>87</cp:revision>
  <dcterms:created xsi:type="dcterms:W3CDTF">2021-09-25T13:17:46Z</dcterms:created>
  <dcterms:modified xsi:type="dcterms:W3CDTF">2021-09-30T03:24:55Z</dcterms:modified>
</cp:coreProperties>
</file>